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8" r:id="rId7"/>
    <p:sldId id="267" r:id="rId8"/>
    <p:sldId id="268" r:id="rId9"/>
    <p:sldId id="259" r:id="rId10"/>
    <p:sldId id="263" r:id="rId11"/>
    <p:sldId id="264" r:id="rId12"/>
    <p:sldId id="265" r:id="rId13"/>
    <p:sldId id="269" r:id="rId14"/>
    <p:sldId id="25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119" d="100"/>
          <a:sy n="119" d="100"/>
        </p:scale>
        <p:origin x="195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5663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45-FE44-9FAF-ADE7DF27FA0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76212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45-FE44-9FAF-ADE7DF27FA0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EC821C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45-FE44-9FAF-ADE7DF27FA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532368"/>
        <c:axId val="85436112"/>
      </c:barChart>
      <c:catAx>
        <c:axId val="108532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5436112"/>
        <c:crosses val="autoZero"/>
        <c:auto val="1"/>
        <c:lblAlgn val="ctr"/>
        <c:lblOffset val="100"/>
        <c:noMultiLvlLbl val="0"/>
      </c:catAx>
      <c:valAx>
        <c:axId val="85436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5323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Gill Sans" pitchFamily="34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8/7/21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8/7/21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WEST 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ESA 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Ethiopia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t>8/7/21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11" Type="http://schemas.openxmlformats.org/officeDocument/2006/relationships/image" Target="../media/image19.jpg"/><Relationship Id="rId5" Type="http://schemas.openxmlformats.org/officeDocument/2006/relationships/image" Target="../media/image13.jpeg"/><Relationship Id="rId10" Type="http://schemas.openxmlformats.org/officeDocument/2006/relationships/image" Target="../media/image18.jp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29.jpe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24.pn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35549276"/>
              </p:ext>
            </p:extLst>
          </p:nvPr>
        </p:nvGraphicFramePr>
        <p:xfrm>
          <a:off x="1066800" y="2590800"/>
          <a:ext cx="43434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3716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 descr="C:\Users\ahabtamu\AppData\Local\Microsoft\Windows\Temporary Internet Files\Content.IE5\OXXGSUWO\MP900422312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54"/>
          <a:stretch/>
        </p:blipFill>
        <p:spPr bwMode="auto">
          <a:xfrm>
            <a:off x="381000" y="3657600"/>
            <a:ext cx="2209800" cy="214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885549"/>
              </p:ext>
            </p:extLst>
          </p:nvPr>
        </p:nvGraphicFramePr>
        <p:xfrm>
          <a:off x="609600" y="2590800"/>
          <a:ext cx="57912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err="1"/>
                        <a:t>xxxx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err="1"/>
                        <a:t>yyyy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err="1"/>
                        <a:t>zzzzz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7620000" cy="1143000"/>
          </a:xfrm>
        </p:spPr>
        <p:txBody>
          <a:bodyPr/>
          <a:lstStyle/>
          <a:p>
            <a:pPr algn="ctr"/>
            <a:r>
              <a:rPr lang="en-US" dirty="0"/>
              <a:t>Acknowledge partners here:</a:t>
            </a:r>
            <a:br>
              <a:rPr lang="en-US" dirty="0"/>
            </a:br>
            <a:r>
              <a:rPr lang="en-US" dirty="0"/>
              <a:t>project partners WA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38200" y="4866664"/>
            <a:ext cx="7391400" cy="1824478"/>
            <a:chOff x="838200" y="4866664"/>
            <a:chExt cx="7391400" cy="182447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6776" y="4866664"/>
              <a:ext cx="652824" cy="721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823" y="5978487"/>
              <a:ext cx="675491" cy="675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6683" y="4981490"/>
              <a:ext cx="372685" cy="675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6118334"/>
              <a:ext cx="1435025" cy="535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6"/>
            <a:stretch/>
          </p:blipFill>
          <p:spPr bwMode="auto">
            <a:xfrm>
              <a:off x="4876800" y="5039955"/>
              <a:ext cx="1872487" cy="512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7" descr="P:\logos\i\iita\IITA_regular-sienna_with slogan (2)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5050627"/>
              <a:ext cx="1069207" cy="537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162" y="5987672"/>
              <a:ext cx="936883" cy="657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1" y="5987672"/>
              <a:ext cx="703470" cy="70347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1" y="5947641"/>
              <a:ext cx="705404" cy="7212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4576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99905" y="2286000"/>
            <a:ext cx="7620000" cy="1143000"/>
          </a:xfrm>
        </p:spPr>
        <p:txBody>
          <a:bodyPr/>
          <a:lstStyle/>
          <a:p>
            <a:pPr algn="ctr"/>
            <a:r>
              <a:rPr lang="en-US" dirty="0"/>
              <a:t>Acknowledge partners here: Project partners ESA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66800" y="4444892"/>
            <a:ext cx="7012174" cy="2154534"/>
            <a:chOff x="1066800" y="4444892"/>
            <a:chExt cx="7012174" cy="215453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5819782"/>
              <a:ext cx="685800" cy="757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3751" y="5867781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8139" y="5057502"/>
              <a:ext cx="960835" cy="720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8117" y="5858027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9905" y="6036725"/>
              <a:ext cx="1507513" cy="562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6"/>
            <a:stretch/>
          </p:blipFill>
          <p:spPr bwMode="auto">
            <a:xfrm>
              <a:off x="1066800" y="5148535"/>
              <a:ext cx="1967073" cy="538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P:\logos\i\iita\IITA_regular-sienna_with slogan (2)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4444892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5553" y="5191403"/>
              <a:ext cx="1569447" cy="6759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5162" y="2133600"/>
            <a:ext cx="7620000" cy="1143000"/>
          </a:xfrm>
        </p:spPr>
        <p:txBody>
          <a:bodyPr/>
          <a:lstStyle/>
          <a:p>
            <a:pPr algn="ctr"/>
            <a:r>
              <a:rPr lang="en-US" dirty="0"/>
              <a:t>Acknowledge partners here: Project partners Ethiopia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81000" y="3981628"/>
            <a:ext cx="8324479" cy="2647772"/>
            <a:chOff x="457201" y="4077296"/>
            <a:chExt cx="8324479" cy="264777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1" y="5269506"/>
              <a:ext cx="1219199" cy="525137"/>
            </a:xfrm>
            <a:prstGeom prst="rect">
              <a:avLst/>
            </a:prstGeom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3536" y="4077296"/>
              <a:ext cx="759463" cy="759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5951578"/>
              <a:ext cx="647065" cy="714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396" y="5951578"/>
              <a:ext cx="507603" cy="773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10" descr="P:\logos\c\CIP\CIP_Logo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909" y="6059906"/>
              <a:ext cx="715782" cy="635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5146740"/>
              <a:ext cx="960880" cy="720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146" y="5928156"/>
              <a:ext cx="407307" cy="73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6064021"/>
              <a:ext cx="900143" cy="631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4200" y="5279588"/>
              <a:ext cx="1847480" cy="515055"/>
            </a:xfrm>
            <a:prstGeom prst="rect">
              <a:avLst/>
            </a:prstGeom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5268961"/>
              <a:ext cx="1400625" cy="485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1143000"/>
          </a:xfrm>
        </p:spPr>
        <p:txBody>
          <a:bodyPr/>
          <a:lstStyle/>
          <a:p>
            <a:pPr algn="ctr"/>
            <a:r>
              <a:rPr lang="en-US" dirty="0"/>
              <a:t>Acknowledge Local partners here</a:t>
            </a:r>
            <a:br>
              <a:rPr lang="en-US" dirty="0"/>
            </a:br>
            <a:r>
              <a:rPr lang="en-US" dirty="0"/>
              <a:t>Local partners Ethiopia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533400" y="3094037"/>
            <a:ext cx="8229600" cy="3611563"/>
          </a:xfrm>
        </p:spPr>
        <p:txBody>
          <a:bodyPr>
            <a:normAutofit fontScale="55000" lnSpcReduction="20000"/>
          </a:bodyPr>
          <a:lstStyle/>
          <a:p>
            <a:r>
              <a:rPr lang="en-US" sz="2800" b="1" dirty="0"/>
              <a:t>Academic institutions:</a:t>
            </a:r>
          </a:p>
          <a:p>
            <a:pPr lvl="1"/>
            <a:r>
              <a:rPr lang="en-US" sz="2400" dirty="0" err="1"/>
              <a:t>Wachemo</a:t>
            </a:r>
            <a:r>
              <a:rPr lang="en-US" sz="2400" dirty="0"/>
              <a:t>, </a:t>
            </a:r>
            <a:r>
              <a:rPr lang="en-US" sz="2400" dirty="0" err="1"/>
              <a:t>Mekelle</a:t>
            </a:r>
            <a:r>
              <a:rPr lang="en-US" sz="2400" dirty="0"/>
              <a:t>, </a:t>
            </a:r>
            <a:r>
              <a:rPr lang="en-US" sz="2400" dirty="0" err="1"/>
              <a:t>Madawolabu</a:t>
            </a:r>
            <a:r>
              <a:rPr lang="en-US" sz="2400" dirty="0"/>
              <a:t>, </a:t>
            </a:r>
            <a:r>
              <a:rPr lang="en-US" sz="2400" dirty="0" err="1"/>
              <a:t>Debre</a:t>
            </a:r>
            <a:r>
              <a:rPr lang="en-US" sz="2400" dirty="0"/>
              <a:t> </a:t>
            </a:r>
            <a:r>
              <a:rPr lang="en-US" sz="2400" dirty="0" err="1"/>
              <a:t>Berhan</a:t>
            </a:r>
            <a:r>
              <a:rPr lang="en-US" sz="2400" dirty="0"/>
              <a:t> and </a:t>
            </a:r>
            <a:r>
              <a:rPr lang="en-US" sz="2400" dirty="0" err="1"/>
              <a:t>Hawassa</a:t>
            </a:r>
            <a:r>
              <a:rPr lang="en-US" sz="2400" dirty="0"/>
              <a:t> universities; </a:t>
            </a:r>
            <a:r>
              <a:rPr lang="en-US" sz="2400" dirty="0" err="1"/>
              <a:t>Maichew</a:t>
            </a:r>
            <a:r>
              <a:rPr lang="en-US" sz="2400" dirty="0"/>
              <a:t> Agricultural College</a:t>
            </a:r>
          </a:p>
          <a:p>
            <a:endParaRPr lang="en-US" sz="2800" dirty="0"/>
          </a:p>
          <a:p>
            <a:r>
              <a:rPr lang="en-US" sz="2800" b="1" dirty="0"/>
              <a:t>Regional research organizations:</a:t>
            </a:r>
          </a:p>
          <a:p>
            <a:pPr lvl="1"/>
            <a:r>
              <a:rPr lang="en-US" sz="2400" dirty="0" err="1"/>
              <a:t>Amhara</a:t>
            </a:r>
            <a:r>
              <a:rPr lang="en-US" sz="2400" dirty="0"/>
              <a:t> Regional </a:t>
            </a:r>
            <a:r>
              <a:rPr lang="en-US" sz="2400" dirty="0" err="1"/>
              <a:t>Agricultrural</a:t>
            </a:r>
            <a:r>
              <a:rPr lang="en-US" sz="2400" dirty="0"/>
              <a:t> Research Institute, Southern Agricultural Research Institute, </a:t>
            </a:r>
            <a:r>
              <a:rPr lang="en-US" sz="2400" dirty="0" err="1"/>
              <a:t>Tigray</a:t>
            </a:r>
            <a:r>
              <a:rPr lang="en-US" sz="2400" dirty="0"/>
              <a:t> Agricultural Research Institute, </a:t>
            </a:r>
            <a:r>
              <a:rPr lang="en-US" sz="2400" dirty="0" err="1"/>
              <a:t>Oromia</a:t>
            </a:r>
            <a:r>
              <a:rPr lang="en-US" sz="2400" dirty="0"/>
              <a:t> Agricultural Research Institute</a:t>
            </a:r>
          </a:p>
          <a:p>
            <a:endParaRPr lang="en-US" sz="2800" dirty="0"/>
          </a:p>
          <a:p>
            <a:r>
              <a:rPr lang="en-US" sz="2800" b="1" dirty="0"/>
              <a:t>Federal research organizations:</a:t>
            </a:r>
          </a:p>
          <a:p>
            <a:pPr lvl="1"/>
            <a:r>
              <a:rPr lang="en-US" sz="2400" dirty="0"/>
              <a:t>Ethiopian Institute for Agricultural Research, Ethiopian Health and Nutrition Research Institute</a:t>
            </a:r>
          </a:p>
          <a:p>
            <a:endParaRPr lang="en-US" sz="2800" dirty="0"/>
          </a:p>
          <a:p>
            <a:r>
              <a:rPr lang="en-US" sz="2800" b="1" dirty="0"/>
              <a:t>Offices of Agriculture:</a:t>
            </a:r>
          </a:p>
          <a:p>
            <a:pPr lvl="1"/>
            <a:r>
              <a:rPr lang="en-US" sz="2400" dirty="0" err="1"/>
              <a:t>Endamekoni</a:t>
            </a:r>
            <a:r>
              <a:rPr lang="en-US" sz="2400" dirty="0"/>
              <a:t> (</a:t>
            </a:r>
            <a:r>
              <a:rPr lang="en-US" sz="2400" dirty="0" err="1"/>
              <a:t>Tigray</a:t>
            </a:r>
            <a:r>
              <a:rPr lang="en-US" sz="2400" dirty="0"/>
              <a:t>), </a:t>
            </a:r>
            <a:r>
              <a:rPr lang="en-US" sz="2400" dirty="0" err="1"/>
              <a:t>Basona</a:t>
            </a:r>
            <a:r>
              <a:rPr lang="en-US" sz="2400" dirty="0"/>
              <a:t> </a:t>
            </a:r>
            <a:r>
              <a:rPr lang="en-US" sz="2400" dirty="0" err="1"/>
              <a:t>Worena</a:t>
            </a:r>
            <a:r>
              <a:rPr lang="en-US" sz="2400" dirty="0"/>
              <a:t> (</a:t>
            </a:r>
            <a:r>
              <a:rPr lang="en-US" sz="2400" dirty="0" err="1"/>
              <a:t>Amhara</a:t>
            </a:r>
            <a:r>
              <a:rPr lang="en-US" sz="2400" dirty="0"/>
              <a:t>), </a:t>
            </a:r>
            <a:r>
              <a:rPr lang="en-US" sz="2400" dirty="0" err="1"/>
              <a:t>Lemo</a:t>
            </a:r>
            <a:r>
              <a:rPr lang="en-US" sz="2400" dirty="0"/>
              <a:t> (SNNRP) and </a:t>
            </a:r>
            <a:r>
              <a:rPr lang="en-US" sz="2400" dirty="0" err="1"/>
              <a:t>Sinana</a:t>
            </a:r>
            <a:r>
              <a:rPr lang="en-US" sz="2400" dirty="0"/>
              <a:t> (</a:t>
            </a:r>
            <a:r>
              <a:rPr lang="en-US" sz="2400" dirty="0" err="1"/>
              <a:t>Oromia</a:t>
            </a:r>
            <a:r>
              <a:rPr lang="en-US" sz="2400" dirty="0"/>
              <a:t>)</a:t>
            </a:r>
          </a:p>
          <a:p>
            <a:endParaRPr lang="en-US" sz="2800" dirty="0"/>
          </a:p>
          <a:p>
            <a:r>
              <a:rPr lang="en-US" sz="2800" b="1" dirty="0"/>
              <a:t>Agricultural Transformation Agency</a:t>
            </a:r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224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0</TotalTime>
  <Words>136</Words>
  <Application>Microsoft Macintosh PowerPoint</Application>
  <PresentationFormat>On-screen Show (4:3)</PresentationFormat>
  <Paragraphs>37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 partners here: project partners WA</vt:lpstr>
      <vt:lpstr>Acknowledge partners here: Project partners ESA</vt:lpstr>
      <vt:lpstr>Acknowledge partners here: Project partners Ethiopia</vt:lpstr>
      <vt:lpstr>Acknowledge Local partners here Local partners Ethiopia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1</cp:revision>
  <cp:lastPrinted>2011-10-06T11:45:23Z</cp:lastPrinted>
  <dcterms:created xsi:type="dcterms:W3CDTF">2021-08-06T23:06:32Z</dcterms:created>
  <dcterms:modified xsi:type="dcterms:W3CDTF">2021-08-06T23:06:53Z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